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sldIdLst>
    <p:sldId id="273" r:id="rId2"/>
    <p:sldId id="275" r:id="rId3"/>
    <p:sldId id="279" r:id="rId4"/>
    <p:sldId id="287" r:id="rId5"/>
    <p:sldId id="280" r:id="rId6"/>
    <p:sldId id="282" r:id="rId7"/>
    <p:sldId id="276" r:id="rId8"/>
    <p:sldId id="278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294DB-10C1-441C-A04B-AACCEDD46773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F5F6B-997B-41D4-A90A-E0C9EC3A52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90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12.04.2011</a:t>
            </a: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6B4237-3222-48D6-BAF6-4CA376BAE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840760" cy="187220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ПРЕВЕНТИВНЫЕ МЕРЫ ПРЕДОТВРАШЕНИЯ </a:t>
            </a:r>
            <a:br>
              <a:rPr lang="ru-RU" sz="2400" dirty="0" smtClean="0"/>
            </a:br>
            <a:r>
              <a:rPr lang="ru-RU" sz="2400" dirty="0" smtClean="0"/>
              <a:t>ПРОТИВОПРАВНЫХ ДЕЙСТВИЙ В СФЕРЕ СТРАХОВАНИЯ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555776" y="2924944"/>
            <a:ext cx="5954871" cy="272897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/>
              <a:t>АРТИКОВ А.А</a:t>
            </a:r>
          </a:p>
          <a:p>
            <a:pPr algn="ctr"/>
            <a:r>
              <a:rPr lang="ru-RU" sz="1800" b="1" dirty="0" smtClean="0"/>
              <a:t>кандидат экономических наук, доцент. 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Начальник Службы внутреннего контроля по противодействию легализации доходов, полученных от преступной деятельности, и финансированию терроризма страховой компании «</a:t>
            </a:r>
            <a:r>
              <a:rPr lang="en-US" sz="1800" b="1" dirty="0" smtClean="0"/>
              <a:t>ALSKOM</a:t>
            </a:r>
            <a:r>
              <a:rPr lang="ru-RU" sz="1800" b="1" dirty="0" smtClean="0"/>
              <a:t>». </a:t>
            </a:r>
          </a:p>
          <a:p>
            <a:pPr algn="ctr"/>
            <a:endParaRPr lang="ru-RU" sz="2000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  <p:pic>
        <p:nvPicPr>
          <p:cNvPr id="1026" name="Picture 2" descr="LogoALSK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1080120" cy="85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33400"/>
            <a:ext cx="7538984" cy="123941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АКТУАЛЬНОСТЬ ПРОБЛЕМ БОРЬБЫ С ПРОТИВОПРАВНЫМИ ДЕЙСТВИЯМИ ПРИ СТРАХОВАНИИ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979712" y="1916832"/>
            <a:ext cx="6768752" cy="4032448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b="1" dirty="0" smtClean="0"/>
              <a:t>     Исследования специалистов подтверждают, что в результате противоправных действий страховым компаниям причиняется значительный ущерб. </a:t>
            </a:r>
          </a:p>
          <a:p>
            <a:pPr algn="just"/>
            <a:r>
              <a:rPr lang="ru-RU" sz="1600" b="1" dirty="0" smtClean="0"/>
              <a:t>     В ряде секторов страхования потери от правонарушений и преступлений достигаются 10-15 % суммы страховых возмещений. В качестве примера можно отметить, что только французскими страховыми компаниями ежегодно по обманным декларациям о пожарах, угонах автомобилей, ограблении квартир выплачивается около 12,0 млрд. фр., а в Канаде эти потери составляют от 1,3 до 2,0 млрд. долл. </a:t>
            </a:r>
          </a:p>
          <a:p>
            <a:pPr algn="just"/>
            <a:r>
              <a:rPr lang="ru-RU" sz="1600" b="1" dirty="0" smtClean="0"/>
              <a:t>    Исследования показывают, что в 10 % случаев страховое возмещение либо завышены, либо выплата произведена незаконна. </a:t>
            </a:r>
          </a:p>
          <a:p>
            <a:pPr algn="just"/>
            <a:r>
              <a:rPr lang="ru-RU" sz="1600" b="1" dirty="0" smtClean="0"/>
              <a:t>    В общей сложности, если это переложить на клиентов, получивших возмещение от страховой компании, 3 – 4 % от их общего числа возмещение получили обманным путем за счет средств остальных страхователей. 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  <p:pic>
        <p:nvPicPr>
          <p:cNvPr id="2050" name="Picture 2" descr="LogoALSK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8640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33400"/>
            <a:ext cx="7394968" cy="914400"/>
          </a:xfrm>
        </p:spPr>
        <p:txBody>
          <a:bodyPr/>
          <a:lstStyle/>
          <a:p>
            <a:pPr algn="ctr"/>
            <a:r>
              <a:rPr lang="ru-RU" dirty="0" smtClean="0"/>
              <a:t>ОСНОВНЫЕ ВИДЫ ПРЕСТУПЛЕНИЙ В СФЕРЕ СТРАХОВАНИЯ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907704" y="1628800"/>
            <a:ext cx="6840760" cy="432048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just"/>
            <a:r>
              <a:rPr lang="ru-RU" sz="1600" b="1" dirty="0" smtClean="0"/>
              <a:t>   Преступления в интересах страхователей</a:t>
            </a:r>
          </a:p>
          <a:p>
            <a:pPr algn="just"/>
            <a:r>
              <a:rPr lang="ru-RU" sz="1600" b="1" dirty="0" smtClean="0"/>
              <a:t>   Преступность страхователей средств транспорта</a:t>
            </a:r>
          </a:p>
          <a:p>
            <a:pPr algn="just"/>
            <a:r>
              <a:rPr lang="ru-RU" sz="1600" b="1" dirty="0" smtClean="0"/>
              <a:t>   Преступления в интересах страховщиков</a:t>
            </a:r>
          </a:p>
          <a:p>
            <a:pPr algn="just"/>
            <a:r>
              <a:rPr lang="ru-RU" sz="1600" b="1" dirty="0" smtClean="0"/>
              <a:t>   Преступления в интересах наемных работников страховых компаний</a:t>
            </a:r>
          </a:p>
          <a:p>
            <a:pPr algn="just"/>
            <a:r>
              <a:rPr lang="ru-RU" sz="1600" b="1" dirty="0" smtClean="0"/>
              <a:t>   Преступления в сфере обязательного медицинского     страхования</a:t>
            </a:r>
          </a:p>
          <a:p>
            <a:pPr algn="just"/>
            <a:r>
              <a:rPr lang="ru-RU" sz="1600" b="1" dirty="0" smtClean="0"/>
              <a:t>   Уклонение от уплаты налогов с использованием страхового оффшора</a:t>
            </a:r>
          </a:p>
          <a:p>
            <a:pPr algn="just"/>
            <a:r>
              <a:rPr lang="ru-RU" sz="1600" b="1" dirty="0" smtClean="0"/>
              <a:t>   Расторжение фиктивных страховых договоров</a:t>
            </a:r>
          </a:p>
          <a:p>
            <a:pPr algn="just"/>
            <a:r>
              <a:rPr lang="ru-RU" sz="1600" b="1" dirty="0" smtClean="0"/>
              <a:t>   Незаконный вывоз капитала за рубеж</a:t>
            </a:r>
          </a:p>
          <a:p>
            <a:pPr algn="just"/>
            <a:r>
              <a:rPr lang="ru-RU" sz="1600" b="1" dirty="0" smtClean="0"/>
              <a:t>   Нелицензированная деятельность иностранных страховых компаний по аккумулированию страховых взносов через негласных страховщиков с последующей переправкой их за границу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  <p:pic>
        <p:nvPicPr>
          <p:cNvPr id="3075" name="Picture 3" descr="LogoALSK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8640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33400"/>
            <a:ext cx="7322960" cy="914400"/>
          </a:xfrm>
        </p:spPr>
        <p:txBody>
          <a:bodyPr/>
          <a:lstStyle/>
          <a:p>
            <a:pPr algn="ctr"/>
            <a:r>
              <a:rPr lang="ru-RU" dirty="0" smtClean="0"/>
              <a:t>ПРЕСТУПЛЕНИЯ В ИНТЕРЕСАХ СТРАХОВЩИКОВ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979712" y="1628800"/>
            <a:ext cx="6768752" cy="4248472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 Целью совершения данной категории мошеннических действий является незаконное присвоение страховщиками страховых взносов при отсутствии намерения выполнить свои обязательства по выплате страхового возмещения или обеспечения. </a:t>
            </a:r>
          </a:p>
          <a:p>
            <a:pPr algn="just"/>
            <a:r>
              <a:rPr lang="ru-RU" b="1" dirty="0" smtClean="0"/>
              <a:t>      Конкретные способы совершения данной категории деяний различны и могут быть объединены в несколько групп:</a:t>
            </a:r>
          </a:p>
          <a:p>
            <a:pPr algn="just"/>
            <a:r>
              <a:rPr lang="ru-RU" b="1" dirty="0" smtClean="0"/>
              <a:t> </a:t>
            </a:r>
          </a:p>
          <a:p>
            <a:pPr algn="just"/>
            <a:r>
              <a:rPr lang="ru-RU" b="1" dirty="0" smtClean="0"/>
              <a:t>а) Осуществление страховой деятельности организациями, созданных с нарушением порядка создания, регистрации, лицензирования и других установленных законодательством норм.</a:t>
            </a:r>
          </a:p>
          <a:p>
            <a:pPr algn="just"/>
            <a:r>
              <a:rPr lang="ru-RU" b="1" dirty="0" smtClean="0"/>
              <a:t> </a:t>
            </a:r>
          </a:p>
          <a:p>
            <a:pPr algn="just"/>
            <a:r>
              <a:rPr lang="ru-RU" b="1" dirty="0" smtClean="0"/>
              <a:t>б) Эмиссия недействительных страховых полисов и нанесение страхователям ущерба в виде лишения возможности получения страховой выплаты.</a:t>
            </a:r>
          </a:p>
          <a:p>
            <a:pPr algn="just"/>
            <a:r>
              <a:rPr lang="ru-RU" b="1" dirty="0" smtClean="0"/>
              <a:t> </a:t>
            </a:r>
          </a:p>
          <a:p>
            <a:pPr algn="just"/>
            <a:r>
              <a:rPr lang="ru-RU" b="1" dirty="0" smtClean="0"/>
              <a:t>в) </a:t>
            </a:r>
            <a:r>
              <a:rPr lang="ru-RU" b="1" smtClean="0"/>
              <a:t>Разработка недобросовестным </a:t>
            </a:r>
            <a:r>
              <a:rPr lang="ru-RU" b="1" dirty="0" smtClean="0"/>
              <a:t>страховщиком правил и условий страхования, которые дают возможность не производить страховых выплат и переложить ответственность на страхователя. Таким образом, страховщик, заключая страховой договор, сознательно вводит страхователя в заблуждение и обменом завладевает страховой премией.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  <p:pic>
        <p:nvPicPr>
          <p:cNvPr id="8194" name="Picture 2" descr="LogoALSK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864096" cy="85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46697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ОСНОВНЫМИ ЭЛЕМЕНТАМИ СКЛАДЫВАЮЩЕЙСЯ СИСТЕМЫ КОЛЛЕКТИВНОЙ БЕЗОПАСНОСТИ В МЕЖДУНАРОДНОЙ ПРАКТИКЕ ЯВЛЯЮТСЯ: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051720" y="1772816"/>
            <a:ext cx="6768752" cy="424847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361188" indent="-342900" algn="just">
              <a:buFont typeface="Wingdings" pitchFamily="2" charset="2"/>
              <a:buChar char="§"/>
            </a:pPr>
            <a:r>
              <a:rPr lang="ru-RU" sz="2400" dirty="0" smtClean="0"/>
              <a:t>   </a:t>
            </a:r>
            <a:r>
              <a:rPr lang="ru-RU" sz="2400" b="1" dirty="0" smtClean="0"/>
              <a:t>1. Объединение усилий всех страховых компаний в борьбе с мошенничеством. </a:t>
            </a:r>
          </a:p>
          <a:p>
            <a:pPr marL="361188" indent="-342900" algn="just">
              <a:buFont typeface="Wingdings" pitchFamily="2" charset="2"/>
              <a:buChar char="§"/>
            </a:pPr>
            <a:r>
              <a:rPr lang="ru-RU" sz="2400" b="1" dirty="0" smtClean="0"/>
              <a:t>   2. Защита корпоративных капиталов. </a:t>
            </a:r>
          </a:p>
          <a:p>
            <a:pPr marL="361188" indent="-342900" algn="just">
              <a:buFont typeface="Wingdings" pitchFamily="2" charset="2"/>
              <a:buChar char="§"/>
            </a:pPr>
            <a:r>
              <a:rPr lang="ru-RU" sz="2400" b="1" dirty="0" smtClean="0"/>
              <a:t>   3. Изыскание средств для создания коалиции и центрального банка данных; </a:t>
            </a:r>
          </a:p>
          <a:p>
            <a:pPr marL="361188" indent="-342900" algn="just">
              <a:buFont typeface="Wingdings" pitchFamily="2" charset="2"/>
              <a:buChar char="§"/>
            </a:pPr>
            <a:r>
              <a:rPr lang="ru-RU" sz="2400" b="1" dirty="0" smtClean="0"/>
              <a:t>   4. Создание эффекта "вагона" (все следуют выработанным и принятым нормам поведения). 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  <p:pic>
        <p:nvPicPr>
          <p:cNvPr id="9" name="Picture 2" descr="LogoALSK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1"/>
            <a:ext cx="10081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33400"/>
            <a:ext cx="7394968" cy="13834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ВСЕ ИСПОЛЬЗУЕМЫЕ В ПРАКТИКЕ РАЗВИТЫХ СТРАН МЕТОДЫ БОРЬБЫ С МОШЕННИЧЕСТВАМИ СЛЕДУЕТ СГРУППИРОВАТЬ СЛЕДУЮЩИМ ОБРАЗОМ: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411760" y="2348880"/>
            <a:ext cx="6336704" cy="331236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b="1" dirty="0" smtClean="0"/>
              <a:t>1. Правовые</a:t>
            </a:r>
          </a:p>
          <a:p>
            <a:pPr>
              <a:buFontTx/>
              <a:buChar char="-"/>
            </a:pPr>
            <a:endParaRPr lang="ru-RU" sz="2800" b="1" dirty="0" smtClean="0"/>
          </a:p>
          <a:p>
            <a:pPr>
              <a:buFontTx/>
              <a:buChar char="-"/>
            </a:pPr>
            <a:r>
              <a:rPr lang="ru-RU" sz="2800" b="1" dirty="0" smtClean="0"/>
              <a:t>2. Общественные</a:t>
            </a:r>
          </a:p>
          <a:p>
            <a:pPr>
              <a:buFontTx/>
              <a:buChar char="-"/>
            </a:pPr>
            <a:endParaRPr lang="ru-RU" sz="2800" b="1" dirty="0" smtClean="0"/>
          </a:p>
          <a:p>
            <a:pPr>
              <a:buFontTx/>
              <a:buChar char="-"/>
            </a:pPr>
            <a:r>
              <a:rPr lang="ru-RU" sz="2800" b="1" dirty="0" smtClean="0"/>
              <a:t>3. Внутрикорпоративные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  <p:pic>
        <p:nvPicPr>
          <p:cNvPr id="4098" name="Picture 2" descr="LogoALSK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73016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33400"/>
            <a:ext cx="7394968" cy="10954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ПРОГРАММА БОРЬБЫ С МОШЕННИЧЕСТВОМ ДОЛЖНА ВКЛЮЧИТЬ: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051720" y="1844824"/>
            <a:ext cx="6696744" cy="410445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1600" b="1" dirty="0" smtClean="0"/>
              <a:t>     </a:t>
            </a:r>
            <a:r>
              <a:rPr lang="ru-RU" sz="1700" b="1" dirty="0" smtClean="0"/>
              <a:t>• работать, чтобы снизить объемы страхового мошенничества; </a:t>
            </a:r>
          </a:p>
          <a:p>
            <a:pPr algn="just"/>
            <a:r>
              <a:rPr lang="ru-RU" sz="1700" b="1" dirty="0" smtClean="0"/>
              <a:t>     • стремиться к разработке и предоставлению совершенного страхового продукта; </a:t>
            </a:r>
          </a:p>
          <a:p>
            <a:pPr algn="just"/>
            <a:r>
              <a:rPr lang="ru-RU" sz="1700" b="1" dirty="0" smtClean="0"/>
              <a:t>     • информировать общественность о необходимости, целях и результатах изменения деловой практики борьбы с мошенничеством; </a:t>
            </a:r>
          </a:p>
          <a:p>
            <a:pPr algn="just"/>
            <a:r>
              <a:rPr lang="ru-RU" sz="1700" b="1" dirty="0" smtClean="0"/>
              <a:t>     • напоминать потребителям, что борьба с мошенничеством скажется на снижении стоимости страхового продукта, стоимости предоставляемых страховых услуг; </a:t>
            </a:r>
          </a:p>
          <a:p>
            <a:pPr algn="just"/>
            <a:r>
              <a:rPr lang="ru-RU" sz="1700" b="1" dirty="0" smtClean="0"/>
              <a:t>     • проводить ежегодные обзоры осуществляемых мероприятий по борьбе с мошенничеством в страховании и определять их эффективность. 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  <p:pic>
        <p:nvPicPr>
          <p:cNvPr id="5122" name="Picture 2" descr="LogoALSK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3"/>
            <a:ext cx="8640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33400"/>
            <a:ext cx="7538984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ПРЕДЛОЖЕНИЯ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СК «</a:t>
            </a:r>
            <a:r>
              <a:rPr lang="en-US" dirty="0" smtClean="0"/>
              <a:t>ALSKOM</a:t>
            </a:r>
            <a:r>
              <a:rPr lang="ru-RU" dirty="0" smtClean="0"/>
              <a:t>» В ИТОГОВЫЙ ДОКУМЕНТ МЕЖДУНАРОДНОГО ФОРУМА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95736" y="1844824"/>
            <a:ext cx="6480720" cy="4032448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b="1" dirty="0" smtClean="0"/>
              <a:t>    1. Создание рабочей группы по разработке механизма объединения усилий страховых компаний Республики Узбекистан по борьбе со страховым  мошенничеством.</a:t>
            </a:r>
          </a:p>
          <a:p>
            <a:pPr algn="just"/>
            <a:endParaRPr lang="ru-RU" sz="1800" b="1" dirty="0" smtClean="0"/>
          </a:p>
          <a:p>
            <a:pPr algn="just"/>
            <a:r>
              <a:rPr lang="ru-RU" sz="1800" b="1" dirty="0" smtClean="0"/>
              <a:t>    2. В Программе мероприятий Ташкентского международного страхового Форума 2012 года предусмотреть цикл выступлений сотрудников страховых компаний и правоохранительных органов по актуальным проблемам организации борьбы со страховым  мошенничеством.</a:t>
            </a:r>
          </a:p>
          <a:p>
            <a:pPr algn="just"/>
            <a:endParaRPr lang="ru-RU" sz="1800" b="1" dirty="0" smtClean="0"/>
          </a:p>
          <a:p>
            <a:pPr algn="just"/>
            <a:r>
              <a:rPr lang="ru-RU" sz="1800" b="1" dirty="0" smtClean="0"/>
              <a:t>    3. Подготовка, издание и распространение среди сотрудников страховых компаний   книгу  «Страховое мошенничество за рубежом (аналитический обзор</a:t>
            </a:r>
            <a:r>
              <a:rPr lang="ru-RU" sz="1800" b="1" smtClean="0"/>
              <a:t>)». </a:t>
            </a:r>
            <a:endParaRPr lang="ru-RU" sz="1300" b="1" dirty="0" smtClean="0"/>
          </a:p>
          <a:p>
            <a:pPr algn="just"/>
            <a:endParaRPr lang="ru-RU" sz="1800" b="1" dirty="0" smtClean="0"/>
          </a:p>
          <a:p>
            <a:pPr algn="just"/>
            <a:r>
              <a:rPr lang="ru-RU" sz="1800" b="1" dirty="0" smtClean="0"/>
              <a:t>      </a:t>
            </a:r>
            <a:endParaRPr lang="ru-RU" sz="1800" b="1" dirty="0"/>
          </a:p>
        </p:txBody>
      </p:sp>
      <p:pic>
        <p:nvPicPr>
          <p:cNvPr id="6" name="Picture 2" descr="LogoALSK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3284984"/>
            <a:ext cx="864096" cy="78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ALSK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82047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27584" y="1988840"/>
            <a:ext cx="7683063" cy="2448272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  <a:latin typeface="Arial Black" pitchFamily="34" charset="0"/>
              </a:rPr>
              <a:t>СПАСИБО ЗА ВНИМАНИЕ </a:t>
            </a:r>
            <a:r>
              <a:rPr lang="ru-RU" sz="4800" b="1" dirty="0" smtClean="0">
                <a:solidFill>
                  <a:schemeClr val="accent1"/>
                </a:solidFill>
              </a:rPr>
              <a:t>!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15.04.2011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567</TotalTime>
  <Words>539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ПРЕВЕНТИВНЫЕ МЕРЫ ПРЕДОТВРАШЕНИЯ  ПРОТИВОПРАВНЫХ ДЕЙСТВИЙ В СФЕРЕ СТРАХОВАНИЯ</vt:lpstr>
      <vt:lpstr>АКТУАЛЬНОСТЬ ПРОБЛЕМ БОРЬБЫ С ПРОТИВОПРАВНЫМИ ДЕЙСТВИЯМИ ПРИ СТРАХОВАНИИ</vt:lpstr>
      <vt:lpstr>ОСНОВНЫЕ ВИДЫ ПРЕСТУПЛЕНИЙ В СФЕРЕ СТРАХОВАНИЯ</vt:lpstr>
      <vt:lpstr>ПРЕСТУПЛЕНИЯ В ИНТЕРЕСАХ СТРАХОВЩИКОВ</vt:lpstr>
      <vt:lpstr>      ОСНОВНЫМИ ЭЛЕМЕНТАМИ СКЛАДЫВАЮЩЕЙСЯ СИСТЕМЫ КОЛЛЕКТИВНОЙ БЕЗОПАСНОСТИ В МЕЖДУНАРОДНОЙ ПРАКТИКЕ ЯВЛЯЮТСЯ:  </vt:lpstr>
      <vt:lpstr>ВСЕ ИСПОЛЬЗУЕМЫЕ В ПРАКТИКЕ РАЗВИТЫХ СТРАН МЕТОДЫ БОРЬБЫ С МОШЕННИЧЕСТВАМИ СЛЕДУЕТ СГРУППИРОВАТЬ СЛЕДУЮЩИМ ОБРАЗОМ:</vt:lpstr>
      <vt:lpstr>ПРОГРАММА БОРЬБЫ С МОШЕННИЧЕСТВОМ ДОЛЖНА ВКЛЮЧИТЬ:</vt:lpstr>
      <vt:lpstr>ПРЕДЛОЖЕНИЯ  СК «ALSKOM» В ИТОГОВЫЙ ДОКУМЕНТ МЕЖДУНАРОДНОГО ФОРУМА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Абдугаффор</dc:creator>
  <cp:lastModifiedBy>User</cp:lastModifiedBy>
  <cp:revision>65</cp:revision>
  <dcterms:created xsi:type="dcterms:W3CDTF">2011-04-11T23:30:20Z</dcterms:created>
  <dcterms:modified xsi:type="dcterms:W3CDTF">2011-04-15T06:47:03Z</dcterms:modified>
</cp:coreProperties>
</file>